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  <p:sldMasterId id="214748365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  <p:ext uri="GoogleSlidesCustomDataVersion2">
      <go:slidesCustomData xmlns:go="http://customooxmlschemas.google.com/" r:id="rId28" roundtripDataSignature="AMtx7mhXhIE+iK6lN1KBOPhsv7lLcoU1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customschemas.google.com/relationships/presentationmetadata" Target="meta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2.png>
</file>

<file path=ppt/media/image14.gif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12" type="sldNum"/>
          </p:nvPr>
        </p:nvSpPr>
        <p:spPr>
          <a:xfrm>
            <a:off x="3884612" y="8685212"/>
            <a:ext cx="2968625" cy="454025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4" name="Google Shape;4;n"/>
          <p:cNvSpPr/>
          <p:nvPr/>
        </p:nvSpPr>
        <p:spPr>
          <a:xfrm>
            <a:off x="0" y="0"/>
            <a:ext cx="6858000" cy="9144000"/>
          </a:xfrm>
          <a:prstGeom prst="roundRect">
            <a:avLst>
              <a:gd fmla="val 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5;n"/>
          <p:cNvSpPr/>
          <p:nvPr/>
        </p:nvSpPr>
        <p:spPr>
          <a:xfrm>
            <a:off x="0" y="0"/>
            <a:ext cx="6858000" cy="9144000"/>
          </a:xfrm>
          <a:prstGeom prst="roundRect">
            <a:avLst>
              <a:gd fmla="val 5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;n"/>
          <p:cNvSpPr txBox="1"/>
          <p:nvPr>
            <p:ph idx="2" type="hdr"/>
          </p:nvPr>
        </p:nvSpPr>
        <p:spPr>
          <a:xfrm>
            <a:off x="0" y="0"/>
            <a:ext cx="2968625" cy="45402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0" type="dt"/>
          </p:nvPr>
        </p:nvSpPr>
        <p:spPr>
          <a:xfrm>
            <a:off x="3884612" y="0"/>
            <a:ext cx="2968625" cy="45402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/>
          <p:nvPr>
            <p:ph idx="3" type="sldImg"/>
          </p:nvPr>
        </p:nvSpPr>
        <p:spPr>
          <a:xfrm>
            <a:off x="1143000" y="685800"/>
            <a:ext cx="4568825" cy="34258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" name="Google Shape;9;n"/>
          <p:cNvSpPr txBox="1"/>
          <p:nvPr>
            <p:ph idx="1" type="body"/>
          </p:nvPr>
        </p:nvSpPr>
        <p:spPr>
          <a:xfrm>
            <a:off x="685800" y="4343400"/>
            <a:ext cx="5483225" cy="4111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" name="Google Shape;10;n"/>
          <p:cNvSpPr txBox="1"/>
          <p:nvPr>
            <p:ph idx="11" type="ftr"/>
          </p:nvPr>
        </p:nvSpPr>
        <p:spPr>
          <a:xfrm>
            <a:off x="0" y="8685212"/>
            <a:ext cx="2968625" cy="454025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n"/>
          <p:cNvSpPr txBox="1"/>
          <p:nvPr>
            <p:ph idx="4" type="sldNum"/>
          </p:nvPr>
        </p:nvSpPr>
        <p:spPr>
          <a:xfrm>
            <a:off x="3884612" y="8685212"/>
            <a:ext cx="2968625" cy="454025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6" name="Google Shape;4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a1b9ba31df_0_31:notes"/>
          <p:cNvSpPr txBox="1"/>
          <p:nvPr>
            <p:ph idx="12" type="sldNum"/>
          </p:nvPr>
        </p:nvSpPr>
        <p:spPr>
          <a:xfrm>
            <a:off x="3884612" y="8685212"/>
            <a:ext cx="2968500" cy="453900"/>
          </a:xfrm>
          <a:prstGeom prst="rect">
            <a:avLst/>
          </a:prstGeom>
        </p:spPr>
        <p:txBody>
          <a:bodyPr anchorCtr="0" anchor="b" bIns="46800" lIns="90000" spcFirstLastPara="1" rIns="90000" wrap="square" tIns="4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  <p:sp>
        <p:nvSpPr>
          <p:cNvPr id="124" name="Google Shape;124;g2a1b9ba31df_0_31:notes"/>
          <p:cNvSpPr/>
          <p:nvPr>
            <p:ph idx="2" type="sldImg"/>
          </p:nvPr>
        </p:nvSpPr>
        <p:spPr>
          <a:xfrm>
            <a:off x="1143000" y="685800"/>
            <a:ext cx="4568700" cy="3425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a1b9ba31df_0_31:notes"/>
          <p:cNvSpPr txBox="1"/>
          <p:nvPr>
            <p:ph idx="1" type="body"/>
          </p:nvPr>
        </p:nvSpPr>
        <p:spPr>
          <a:xfrm>
            <a:off x="685800" y="4343400"/>
            <a:ext cx="5483100" cy="411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2a1b9ba31df_0_31:notes"/>
          <p:cNvSpPr txBox="1"/>
          <p:nvPr>
            <p:ph idx="3" type="sldNum"/>
          </p:nvPr>
        </p:nvSpPr>
        <p:spPr>
          <a:xfrm>
            <a:off x="3884612" y="8685212"/>
            <a:ext cx="2968500" cy="453900"/>
          </a:xfrm>
          <a:prstGeom prst="rect">
            <a:avLst/>
          </a:prstGeom>
        </p:spPr>
        <p:txBody>
          <a:bodyPr anchorCtr="0" anchor="b" bIns="46800" lIns="90000" spcFirstLastPara="1" rIns="90000" wrap="square" tIns="468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a1b9ba31df_0_5:notes"/>
          <p:cNvSpPr txBox="1"/>
          <p:nvPr>
            <p:ph idx="12" type="sldNum"/>
          </p:nvPr>
        </p:nvSpPr>
        <p:spPr>
          <a:xfrm>
            <a:off x="3884612" y="8685212"/>
            <a:ext cx="2968500" cy="453900"/>
          </a:xfrm>
          <a:prstGeom prst="rect">
            <a:avLst/>
          </a:prstGeom>
        </p:spPr>
        <p:txBody>
          <a:bodyPr anchorCtr="0" anchor="b" bIns="46800" lIns="90000" spcFirstLastPara="1" rIns="90000" wrap="square" tIns="4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  <p:sp>
        <p:nvSpPr>
          <p:cNvPr id="132" name="Google Shape;132;g2a1b9ba31df_0_5:notes"/>
          <p:cNvSpPr/>
          <p:nvPr>
            <p:ph idx="2" type="sldImg"/>
          </p:nvPr>
        </p:nvSpPr>
        <p:spPr>
          <a:xfrm>
            <a:off x="1143000" y="685800"/>
            <a:ext cx="4568700" cy="3425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a1b9ba31df_0_5:notes"/>
          <p:cNvSpPr txBox="1"/>
          <p:nvPr>
            <p:ph idx="1" type="body"/>
          </p:nvPr>
        </p:nvSpPr>
        <p:spPr>
          <a:xfrm>
            <a:off x="685800" y="4343400"/>
            <a:ext cx="5483100" cy="411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2a1b9ba31df_0_5:notes"/>
          <p:cNvSpPr txBox="1"/>
          <p:nvPr>
            <p:ph idx="3" type="sldNum"/>
          </p:nvPr>
        </p:nvSpPr>
        <p:spPr>
          <a:xfrm>
            <a:off x="3884612" y="8685212"/>
            <a:ext cx="2968500" cy="453900"/>
          </a:xfrm>
          <a:prstGeom prst="rect">
            <a:avLst/>
          </a:prstGeom>
        </p:spPr>
        <p:txBody>
          <a:bodyPr anchorCtr="0" anchor="b" bIns="46800" lIns="90000" spcFirstLastPara="1" rIns="90000" wrap="square" tIns="468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/>
          <p:nvPr>
            <p:ph idx="2" type="sldImg"/>
          </p:nvPr>
        </p:nvSpPr>
        <p:spPr>
          <a:xfrm>
            <a:off x="1143000" y="685800"/>
            <a:ext cx="4570412" cy="34274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0" name="Google Shape;140;p7:notes"/>
          <p:cNvSpPr txBox="1"/>
          <p:nvPr>
            <p:ph idx="1" type="body"/>
          </p:nvPr>
        </p:nvSpPr>
        <p:spPr>
          <a:xfrm>
            <a:off x="685800" y="4343400"/>
            <a:ext cx="5484812" cy="41132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/>
          <p:nvPr>
            <p:ph idx="2" type="sldImg"/>
          </p:nvPr>
        </p:nvSpPr>
        <p:spPr>
          <a:xfrm>
            <a:off x="1143000" y="685800"/>
            <a:ext cx="4570412" cy="34274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6" name="Google Shape;146;p8:notes"/>
          <p:cNvSpPr txBox="1"/>
          <p:nvPr>
            <p:ph idx="1" type="body"/>
          </p:nvPr>
        </p:nvSpPr>
        <p:spPr>
          <a:xfrm>
            <a:off x="685800" y="4343400"/>
            <a:ext cx="5484812" cy="41132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/>
          <p:nvPr>
            <p:ph idx="2" type="sldImg"/>
          </p:nvPr>
        </p:nvSpPr>
        <p:spPr>
          <a:xfrm>
            <a:off x="1143000" y="685800"/>
            <a:ext cx="4570412" cy="34274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3" name="Google Shape;153;p9:notes"/>
          <p:cNvSpPr txBox="1"/>
          <p:nvPr>
            <p:ph idx="1" type="body"/>
          </p:nvPr>
        </p:nvSpPr>
        <p:spPr>
          <a:xfrm>
            <a:off x="685800" y="4343400"/>
            <a:ext cx="5484812" cy="41132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0" name="Google Shape;16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0412" cy="34274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9" name="Google Shape;169;p12:notes"/>
          <p:cNvSpPr txBox="1"/>
          <p:nvPr>
            <p:ph idx="1" type="body"/>
          </p:nvPr>
        </p:nvSpPr>
        <p:spPr>
          <a:xfrm>
            <a:off x="685800" y="4343400"/>
            <a:ext cx="5484812" cy="41132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0412" cy="34274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5" name="Google Shape;175;p13:notes"/>
          <p:cNvSpPr txBox="1"/>
          <p:nvPr>
            <p:ph idx="1" type="body"/>
          </p:nvPr>
        </p:nvSpPr>
        <p:spPr>
          <a:xfrm>
            <a:off x="685800" y="4343400"/>
            <a:ext cx="5484812" cy="41132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0412" cy="34274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1" name="Google Shape;181;p14:notes"/>
          <p:cNvSpPr txBox="1"/>
          <p:nvPr>
            <p:ph idx="1" type="body"/>
          </p:nvPr>
        </p:nvSpPr>
        <p:spPr>
          <a:xfrm>
            <a:off x="685800" y="4343400"/>
            <a:ext cx="5484812" cy="41132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5:notes"/>
          <p:cNvSpPr/>
          <p:nvPr>
            <p:ph idx="2" type="sldImg"/>
          </p:nvPr>
        </p:nvSpPr>
        <p:spPr>
          <a:xfrm>
            <a:off x="1143000" y="685800"/>
            <a:ext cx="4570412" cy="34274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8" name="Google Shape;188;p15:notes"/>
          <p:cNvSpPr txBox="1"/>
          <p:nvPr>
            <p:ph idx="1" type="body"/>
          </p:nvPr>
        </p:nvSpPr>
        <p:spPr>
          <a:xfrm>
            <a:off x="685800" y="4343400"/>
            <a:ext cx="5484812" cy="41132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:notes"/>
          <p:cNvSpPr/>
          <p:nvPr>
            <p:ph idx="2" type="sldImg"/>
          </p:nvPr>
        </p:nvSpPr>
        <p:spPr>
          <a:xfrm>
            <a:off x="1143000" y="685800"/>
            <a:ext cx="4570412" cy="34274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97" name="Google Shape;197;p16:notes"/>
          <p:cNvSpPr txBox="1"/>
          <p:nvPr>
            <p:ph idx="1" type="body"/>
          </p:nvPr>
        </p:nvSpPr>
        <p:spPr>
          <a:xfrm>
            <a:off x="685800" y="4343400"/>
            <a:ext cx="5484812" cy="41132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03" name="Google Shape;20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8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5" name="Google Shape;6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3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75" name="Google Shape;7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4:notes"/>
          <p:cNvSpPr txBox="1"/>
          <p:nvPr/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a1b9ba31df_0_13:notes"/>
          <p:cNvSpPr txBox="1"/>
          <p:nvPr>
            <p:ph idx="12" type="sldNum"/>
          </p:nvPr>
        </p:nvSpPr>
        <p:spPr>
          <a:xfrm>
            <a:off x="3884612" y="8685212"/>
            <a:ext cx="2968500" cy="453900"/>
          </a:xfrm>
          <a:prstGeom prst="rect">
            <a:avLst/>
          </a:prstGeom>
        </p:spPr>
        <p:txBody>
          <a:bodyPr anchorCtr="0" anchor="b" bIns="46800" lIns="90000" spcFirstLastPara="1" rIns="90000" wrap="square" tIns="4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  <p:sp>
        <p:nvSpPr>
          <p:cNvPr id="85" name="Google Shape;85;g2a1b9ba31df_0_13:notes"/>
          <p:cNvSpPr/>
          <p:nvPr>
            <p:ph idx="2" type="sldImg"/>
          </p:nvPr>
        </p:nvSpPr>
        <p:spPr>
          <a:xfrm>
            <a:off x="1143000" y="685800"/>
            <a:ext cx="4568700" cy="3425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a1b9ba31df_0_13:notes"/>
          <p:cNvSpPr txBox="1"/>
          <p:nvPr>
            <p:ph idx="1" type="body"/>
          </p:nvPr>
        </p:nvSpPr>
        <p:spPr>
          <a:xfrm>
            <a:off x="685800" y="4343400"/>
            <a:ext cx="5483100" cy="411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2a1b9ba31df_0_13:notes"/>
          <p:cNvSpPr txBox="1"/>
          <p:nvPr>
            <p:ph idx="3" type="sldNum"/>
          </p:nvPr>
        </p:nvSpPr>
        <p:spPr>
          <a:xfrm>
            <a:off x="3884612" y="8685212"/>
            <a:ext cx="2968500" cy="453900"/>
          </a:xfrm>
          <a:prstGeom prst="rect">
            <a:avLst/>
          </a:prstGeom>
        </p:spPr>
        <p:txBody>
          <a:bodyPr anchorCtr="0" anchor="b" bIns="46800" lIns="90000" spcFirstLastPara="1" rIns="90000" wrap="square" tIns="468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/>
          <p:nvPr>
            <p:ph idx="2" type="sldImg"/>
          </p:nvPr>
        </p:nvSpPr>
        <p:spPr>
          <a:xfrm>
            <a:off x="1143000" y="695325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4" name="Google Shape;9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1" name="Google Shape;10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a1b9ba31df_0_41:notes"/>
          <p:cNvSpPr txBox="1"/>
          <p:nvPr>
            <p:ph idx="12" type="sldNum"/>
          </p:nvPr>
        </p:nvSpPr>
        <p:spPr>
          <a:xfrm>
            <a:off x="3884612" y="8685212"/>
            <a:ext cx="2968500" cy="453900"/>
          </a:xfrm>
          <a:prstGeom prst="rect">
            <a:avLst/>
          </a:prstGeom>
        </p:spPr>
        <p:txBody>
          <a:bodyPr anchorCtr="0" anchor="b" bIns="46800" lIns="90000" spcFirstLastPara="1" rIns="90000" wrap="square" tIns="46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  <p:sp>
        <p:nvSpPr>
          <p:cNvPr id="110" name="Google Shape;110;g2a1b9ba31df_0_41:notes"/>
          <p:cNvSpPr/>
          <p:nvPr>
            <p:ph idx="2" type="sldImg"/>
          </p:nvPr>
        </p:nvSpPr>
        <p:spPr>
          <a:xfrm>
            <a:off x="1143000" y="685800"/>
            <a:ext cx="4568700" cy="3425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a1b9ba31df_0_41:notes"/>
          <p:cNvSpPr txBox="1"/>
          <p:nvPr>
            <p:ph idx="1" type="body"/>
          </p:nvPr>
        </p:nvSpPr>
        <p:spPr>
          <a:xfrm>
            <a:off x="685800" y="4343400"/>
            <a:ext cx="5483100" cy="4111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2a1b9ba31df_0_41:notes"/>
          <p:cNvSpPr txBox="1"/>
          <p:nvPr>
            <p:ph idx="3" type="sldNum"/>
          </p:nvPr>
        </p:nvSpPr>
        <p:spPr>
          <a:xfrm>
            <a:off x="3884612" y="8685212"/>
            <a:ext cx="2968500" cy="453900"/>
          </a:xfrm>
          <a:prstGeom prst="rect">
            <a:avLst/>
          </a:prstGeom>
        </p:spPr>
        <p:txBody>
          <a:bodyPr anchorCtr="0" anchor="b" bIns="46800" lIns="90000" spcFirstLastPara="1" rIns="90000" wrap="square" tIns="468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 sz="14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:notes"/>
          <p:cNvSpPr/>
          <p:nvPr>
            <p:ph idx="2" type="sldImg"/>
          </p:nvPr>
        </p:nvSpPr>
        <p:spPr>
          <a:xfrm>
            <a:off x="1143000" y="685800"/>
            <a:ext cx="4570412" cy="34274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8" name="Google Shape;118;p17:notes"/>
          <p:cNvSpPr txBox="1"/>
          <p:nvPr>
            <p:ph idx="1" type="body"/>
          </p:nvPr>
        </p:nvSpPr>
        <p:spPr>
          <a:xfrm>
            <a:off x="685800" y="4343400"/>
            <a:ext cx="5484812" cy="41132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layout with centered title and subtitle placeholders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0" type="dt"/>
          </p:nvPr>
        </p:nvSpPr>
        <p:spPr>
          <a:xfrm>
            <a:off x="457200" y="6245225"/>
            <a:ext cx="2130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11" type="ftr"/>
          </p:nvPr>
        </p:nvSpPr>
        <p:spPr>
          <a:xfrm>
            <a:off x="3124200" y="6245225"/>
            <a:ext cx="2892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2" type="sldNum"/>
          </p:nvPr>
        </p:nvSpPr>
        <p:spPr>
          <a:xfrm>
            <a:off x="6553200" y="6245225"/>
            <a:ext cx="2130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1"/>
          <p:cNvSpPr txBox="1"/>
          <p:nvPr>
            <p:ph type="title"/>
          </p:nvPr>
        </p:nvSpPr>
        <p:spPr>
          <a:xfrm>
            <a:off x="457200" y="274637"/>
            <a:ext cx="8226425" cy="1139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0" type="dt"/>
          </p:nvPr>
        </p:nvSpPr>
        <p:spPr>
          <a:xfrm>
            <a:off x="457200" y="6245225"/>
            <a:ext cx="2130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1"/>
          <p:cNvSpPr txBox="1"/>
          <p:nvPr>
            <p:ph idx="11" type="ftr"/>
          </p:nvPr>
        </p:nvSpPr>
        <p:spPr>
          <a:xfrm>
            <a:off x="3124200" y="6245225"/>
            <a:ext cx="2892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2" type="sldNum"/>
          </p:nvPr>
        </p:nvSpPr>
        <p:spPr>
          <a:xfrm>
            <a:off x="6553200" y="6245225"/>
            <a:ext cx="2130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2"/>
          <p:cNvSpPr txBox="1"/>
          <p:nvPr>
            <p:ph idx="10" type="dt"/>
          </p:nvPr>
        </p:nvSpPr>
        <p:spPr>
          <a:xfrm>
            <a:off x="457200" y="6245225"/>
            <a:ext cx="2130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2"/>
          <p:cNvSpPr txBox="1"/>
          <p:nvPr>
            <p:ph idx="11" type="ftr"/>
          </p:nvPr>
        </p:nvSpPr>
        <p:spPr>
          <a:xfrm>
            <a:off x="3124200" y="6245225"/>
            <a:ext cx="2892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2" type="sldNum"/>
          </p:nvPr>
        </p:nvSpPr>
        <p:spPr>
          <a:xfrm>
            <a:off x="6553200" y="6245225"/>
            <a:ext cx="2130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4"/>
          <p:cNvSpPr txBox="1"/>
          <p:nvPr>
            <p:ph type="title"/>
          </p:nvPr>
        </p:nvSpPr>
        <p:spPr>
          <a:xfrm>
            <a:off x="457200" y="274637"/>
            <a:ext cx="8228012" cy="11414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4"/>
          <p:cNvSpPr txBox="1"/>
          <p:nvPr>
            <p:ph idx="10" type="dt"/>
          </p:nvPr>
        </p:nvSpPr>
        <p:spPr>
          <a:xfrm>
            <a:off x="457200" y="6245225"/>
            <a:ext cx="2132012" cy="474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4"/>
          <p:cNvSpPr txBox="1"/>
          <p:nvPr>
            <p:ph idx="11" type="ftr"/>
          </p:nvPr>
        </p:nvSpPr>
        <p:spPr>
          <a:xfrm>
            <a:off x="3124200" y="6245225"/>
            <a:ext cx="2894012" cy="474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4"/>
          <p:cNvSpPr txBox="1"/>
          <p:nvPr>
            <p:ph idx="12" type="sldNum"/>
          </p:nvPr>
        </p:nvSpPr>
        <p:spPr>
          <a:xfrm>
            <a:off x="6553200" y="6245225"/>
            <a:ext cx="2132012" cy="474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9"/>
          <p:cNvSpPr txBox="1"/>
          <p:nvPr>
            <p:ph type="title"/>
          </p:nvPr>
        </p:nvSpPr>
        <p:spPr>
          <a:xfrm>
            <a:off x="457200" y="274637"/>
            <a:ext cx="8226425" cy="1139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9"/>
          <p:cNvSpPr txBox="1"/>
          <p:nvPr>
            <p:ph idx="1" type="body"/>
          </p:nvPr>
        </p:nvSpPr>
        <p:spPr>
          <a:xfrm>
            <a:off x="457200" y="1600200"/>
            <a:ext cx="8226425" cy="4522787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1400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19"/>
          <p:cNvSpPr txBox="1"/>
          <p:nvPr>
            <p:ph idx="10" type="dt"/>
          </p:nvPr>
        </p:nvSpPr>
        <p:spPr>
          <a:xfrm>
            <a:off x="457200" y="6245225"/>
            <a:ext cx="2130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19"/>
          <p:cNvSpPr txBox="1"/>
          <p:nvPr>
            <p:ph idx="11" type="ftr"/>
          </p:nvPr>
        </p:nvSpPr>
        <p:spPr>
          <a:xfrm>
            <a:off x="3124200" y="6245225"/>
            <a:ext cx="2892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19"/>
          <p:cNvSpPr txBox="1"/>
          <p:nvPr>
            <p:ph idx="12" type="sldNum"/>
          </p:nvPr>
        </p:nvSpPr>
        <p:spPr>
          <a:xfrm>
            <a:off x="6553200" y="6245225"/>
            <a:ext cx="2130425" cy="47307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/>
          <p:nvPr>
            <p:ph type="title"/>
          </p:nvPr>
        </p:nvSpPr>
        <p:spPr>
          <a:xfrm>
            <a:off x="457200" y="274637"/>
            <a:ext cx="8228012" cy="114141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23"/>
          <p:cNvSpPr txBox="1"/>
          <p:nvPr>
            <p:ph idx="10" type="dt"/>
          </p:nvPr>
        </p:nvSpPr>
        <p:spPr>
          <a:xfrm>
            <a:off x="457200" y="6245225"/>
            <a:ext cx="2132012" cy="474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23"/>
          <p:cNvSpPr txBox="1"/>
          <p:nvPr>
            <p:ph idx="11" type="ftr"/>
          </p:nvPr>
        </p:nvSpPr>
        <p:spPr>
          <a:xfrm>
            <a:off x="3124200" y="6245225"/>
            <a:ext cx="2894012" cy="474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23"/>
          <p:cNvSpPr txBox="1"/>
          <p:nvPr>
            <p:ph idx="12" type="sldNum"/>
          </p:nvPr>
        </p:nvSpPr>
        <p:spPr>
          <a:xfrm>
            <a:off x="6553200" y="6245225"/>
            <a:ext cx="2132012" cy="474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23"/>
          <p:cNvSpPr txBox="1"/>
          <p:nvPr>
            <p:ph idx="1" type="body"/>
          </p:nvPr>
        </p:nvSpPr>
        <p:spPr>
          <a:xfrm>
            <a:off x="457200" y="1604962"/>
            <a:ext cx="8228012" cy="39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425">
            <a:noAutofit/>
          </a:bodyPr>
          <a:lstStyle>
            <a:lvl1pPr indent="-228600" lvl="0" marL="457200" marR="0" rtl="0" algn="l">
              <a:lnSpc>
                <a:spcPct val="93000"/>
              </a:lnSpc>
              <a:spcBef>
                <a:spcPts val="140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3000"/>
              </a:lnSpc>
              <a:spcBef>
                <a:spcPts val="110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3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3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3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Relationship Id="rId4" Type="http://schemas.openxmlformats.org/officeDocument/2006/relationships/image" Target="../media/image8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5.png"/><Relationship Id="rId4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4.jpg"/><Relationship Id="rId4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1" Type="http://schemas.openxmlformats.org/officeDocument/2006/relationships/image" Target="../media/image28.png"/><Relationship Id="rId10" Type="http://schemas.openxmlformats.org/officeDocument/2006/relationships/image" Target="../media/image19.png"/><Relationship Id="rId9" Type="http://schemas.openxmlformats.org/officeDocument/2006/relationships/image" Target="../media/image25.png"/><Relationship Id="rId5" Type="http://schemas.openxmlformats.org/officeDocument/2006/relationships/image" Target="../media/image24.png"/><Relationship Id="rId6" Type="http://schemas.openxmlformats.org/officeDocument/2006/relationships/image" Target="../media/image26.png"/><Relationship Id="rId7" Type="http://schemas.openxmlformats.org/officeDocument/2006/relationships/image" Target="../media/image20.png"/><Relationship Id="rId8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6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8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1.png"/><Relationship Id="rId4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/>
        </p:nvSpPr>
        <p:spPr>
          <a:xfrm>
            <a:off x="0" y="930275"/>
            <a:ext cx="9144000" cy="3308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4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Средняя энергия </a:t>
            </a:r>
            <a:br>
              <a:rPr b="0" i="0" lang="en-US" sz="4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4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рентгеновского спектра </a:t>
            </a:r>
            <a:br>
              <a:rPr b="0" i="0" lang="en-US" sz="4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4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как индикатор температуры газа </a:t>
            </a:r>
            <a:br>
              <a:rPr b="0" i="0" lang="en-US" sz="4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4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в скоплении галактик</a:t>
            </a:r>
            <a:endParaRPr/>
          </a:p>
        </p:txBody>
      </p:sp>
      <p:sp>
        <p:nvSpPr>
          <p:cNvPr id="49" name="Google Shape;49;p1"/>
          <p:cNvSpPr txBox="1"/>
          <p:nvPr/>
        </p:nvSpPr>
        <p:spPr>
          <a:xfrm>
            <a:off x="225425" y="4826000"/>
            <a:ext cx="4346575" cy="1935162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Алексей Круглов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Ильдар Хабибуллин</a:t>
            </a:r>
            <a:endParaRPr/>
          </a:p>
          <a:p>
            <a:pPr indent="0" lvl="0" marL="0" marR="0" rtl="0" algn="l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Наталья Лыскова</a:t>
            </a:r>
            <a:endParaRPr/>
          </a:p>
        </p:txBody>
      </p:sp>
      <p:sp>
        <p:nvSpPr>
          <p:cNvPr id="50" name="Google Shape;50;p1"/>
          <p:cNvSpPr txBox="1"/>
          <p:nvPr/>
        </p:nvSpPr>
        <p:spPr>
          <a:xfrm>
            <a:off x="5205412" y="5173662"/>
            <a:ext cx="3657600" cy="10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ИКИ РАН</a:t>
            </a:r>
            <a:endParaRPr/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 декабря 2023 г.</a:t>
            </a:r>
            <a:endParaRPr/>
          </a:p>
        </p:txBody>
      </p:sp>
      <p:sp>
        <p:nvSpPr>
          <p:cNvPr id="51" name="Google Shape;51;p1"/>
          <p:cNvSpPr/>
          <p:nvPr/>
        </p:nvSpPr>
        <p:spPr>
          <a:xfrm>
            <a:off x="8470900" y="6273800"/>
            <a:ext cx="254000" cy="254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g2a1b9ba31df_0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" y="149750"/>
            <a:ext cx="4392975" cy="6630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2a1b9ba31df_0_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784550"/>
            <a:ext cx="4232600" cy="423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g2a1b9ba31df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075" y="1211250"/>
            <a:ext cx="8473851" cy="547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g2a1b9ba31df_0_5"/>
          <p:cNvSpPr txBox="1"/>
          <p:nvPr/>
        </p:nvSpPr>
        <p:spPr>
          <a:xfrm>
            <a:off x="0" y="144462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36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Сравнение температур: </a:t>
            </a:r>
            <a:endParaRPr b="0" i="0" sz="36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3600">
                <a:solidFill>
                  <a:schemeClr val="dk1"/>
                </a:solidFill>
              </a:rPr>
              <a:t>спектральной и взвешенной по массе</a:t>
            </a:r>
            <a:br>
              <a:rPr b="0" i="0" lang="en-US" sz="40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7"/>
          <p:cNvSpPr txBox="1"/>
          <p:nvPr/>
        </p:nvSpPr>
        <p:spPr>
          <a:xfrm>
            <a:off x="0" y="2286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Сравнение температур и светимостей:</a:t>
            </a:r>
            <a:endParaRPr b="0" i="0" sz="36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/>
              <a:t>спектры vs. симуляции</a:t>
            </a:r>
            <a:endParaRPr sz="3600"/>
          </a:p>
        </p:txBody>
      </p:sp>
      <p:pic>
        <p:nvPicPr>
          <p:cNvPr id="143" name="Google Shape;14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828800"/>
            <a:ext cx="9144000" cy="435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 txBox="1"/>
          <p:nvPr/>
        </p:nvSpPr>
        <p:spPr>
          <a:xfrm>
            <a:off x="0" y="12700"/>
            <a:ext cx="9144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Связь температуры и средней энергии спектра</a:t>
            </a:r>
            <a:endParaRPr/>
          </a:p>
        </p:txBody>
      </p:sp>
      <p:pic>
        <p:nvPicPr>
          <p:cNvPr id="149" name="Google Shape;14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512" y="927100"/>
            <a:ext cx="5734975" cy="573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8"/>
          <p:cNvSpPr txBox="1"/>
          <p:nvPr/>
        </p:nvSpPr>
        <p:spPr>
          <a:xfrm>
            <a:off x="7681550" y="3054650"/>
            <a:ext cx="1317600" cy="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ошибки!</a:t>
            </a:r>
            <a:endParaRPr sz="3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0100" y="758825"/>
            <a:ext cx="7543800" cy="538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9"/>
          <p:cNvSpPr txBox="1"/>
          <p:nvPr/>
        </p:nvSpPr>
        <p:spPr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Фон рентгеновских фотонов</a:t>
            </a:r>
            <a:endParaRPr/>
          </a:p>
        </p:txBody>
      </p:sp>
      <p:sp>
        <p:nvSpPr>
          <p:cNvPr id="157" name="Google Shape;157;p9"/>
          <p:cNvSpPr txBox="1"/>
          <p:nvPr/>
        </p:nvSpPr>
        <p:spPr>
          <a:xfrm>
            <a:off x="0" y="6172200"/>
            <a:ext cx="9144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>
                <a:highlight>
                  <a:srgbClr val="F4CCCC"/>
                </a:highlight>
              </a:rPr>
              <a:t>ССЫЛКИ</a:t>
            </a:r>
            <a:r>
              <a:rPr lang="en-US" sz="1800"/>
              <a:t>, </a:t>
            </a: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Модель нормирована на 1 мин</a:t>
            </a:r>
            <a:r>
              <a:rPr b="0" baseline="3000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5187" y="69850"/>
            <a:ext cx="3175000" cy="270986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1"/>
          <p:cNvSpPr txBox="1"/>
          <p:nvPr/>
        </p:nvSpPr>
        <p:spPr>
          <a:xfrm>
            <a:off x="4164012" y="603250"/>
            <a:ext cx="4572000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Инструмент: SRG/eROSITA TM1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Экспозиция: 10 ks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Модель:</a:t>
            </a:r>
            <a:r>
              <a:rPr b="0" i="1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phabs*apec</a:t>
            </a: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+ area · background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N</a:t>
            </a:r>
            <a:r>
              <a:rPr b="0" baseline="-2500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10</a:t>
            </a:r>
            <a:r>
              <a:rPr b="0" baseline="3000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cm</a:t>
            </a:r>
            <a:r>
              <a:rPr b="0" baseline="3000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-2</a:t>
            </a: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Z = 0.3∙Z</a:t>
            </a:r>
            <a:r>
              <a:rPr b="0" baseline="-2500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☉</a:t>
            </a:r>
            <a:r>
              <a:rPr b="0" i="1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64" name="Google Shape;164;p11"/>
          <p:cNvSpPr txBox="1"/>
          <p:nvPr/>
        </p:nvSpPr>
        <p:spPr>
          <a:xfrm>
            <a:off x="4114800" y="-287337"/>
            <a:ext cx="5029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Аппроксимация спектров</a:t>
            </a:r>
            <a:endParaRPr/>
          </a:p>
        </p:txBody>
      </p:sp>
      <p:pic>
        <p:nvPicPr>
          <p:cNvPr id="165" name="Google Shape;165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38837" y="1833562"/>
            <a:ext cx="1784351" cy="78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7200" y="2598737"/>
            <a:ext cx="8229600" cy="42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2"/>
          <p:cNvSpPr txBox="1"/>
          <p:nvPr/>
        </p:nvSpPr>
        <p:spPr>
          <a:xfrm>
            <a:off x="0" y="144462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n-US" sz="40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Сравнение спектральных температур</a:t>
            </a:r>
            <a:br>
              <a:rPr b="0" i="0" lang="en-US" sz="40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(с учётом фона и без него)</a:t>
            </a:r>
            <a:endParaRPr/>
          </a:p>
        </p:txBody>
      </p:sp>
      <p:pic>
        <p:nvPicPr>
          <p:cNvPr id="172" name="Google Shape;17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212" y="1467425"/>
            <a:ext cx="8235576" cy="5319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828800"/>
            <a:ext cx="9144000" cy="4411662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3"/>
          <p:cNvSpPr txBox="1"/>
          <p:nvPr/>
        </p:nvSpPr>
        <p:spPr>
          <a:xfrm>
            <a:off x="0" y="2286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Сравнение температур и светимостей:</a:t>
            </a:r>
            <a:endParaRPr b="0" i="0" sz="36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/>
              <a:t>спектры </a:t>
            </a:r>
            <a:r>
              <a:rPr lang="en-US" sz="3600">
                <a:solidFill>
                  <a:schemeClr val="dk1"/>
                </a:solidFill>
              </a:rPr>
              <a:t>без фона</a:t>
            </a:r>
            <a:r>
              <a:rPr lang="en-US" sz="3600"/>
              <a:t> и </a:t>
            </a:r>
            <a:r>
              <a:rPr lang="en-US" sz="3600">
                <a:solidFill>
                  <a:schemeClr val="dk1"/>
                </a:solidFill>
              </a:rPr>
              <a:t>с фоном</a:t>
            </a:r>
            <a:endParaRPr sz="3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"/>
          <p:cNvSpPr txBox="1"/>
          <p:nvPr/>
        </p:nvSpPr>
        <p:spPr>
          <a:xfrm>
            <a:off x="0" y="84137"/>
            <a:ext cx="9144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Связь температуры и средней энергии спектра</a:t>
            </a:r>
            <a:br>
              <a:rPr b="0" i="0" lang="en-US" sz="3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(с учётом рентгеновского фона)</a:t>
            </a:r>
            <a:endParaRPr/>
          </a:p>
        </p:txBody>
      </p:sp>
      <p:pic>
        <p:nvPicPr>
          <p:cNvPr id="184" name="Google Shape;18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6963" y="998525"/>
            <a:ext cx="5690075" cy="569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4"/>
          <p:cNvSpPr txBox="1"/>
          <p:nvPr/>
        </p:nvSpPr>
        <p:spPr>
          <a:xfrm>
            <a:off x="7681550" y="3054650"/>
            <a:ext cx="1317600" cy="6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ошибки!</a:t>
            </a:r>
            <a:endParaRPr sz="32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5"/>
          <p:cNvSpPr txBox="1"/>
          <p:nvPr/>
        </p:nvSpPr>
        <p:spPr>
          <a:xfrm>
            <a:off x="0" y="1524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/>
              <a:t>Температура и средняя энергия</a:t>
            </a:r>
            <a:endParaRPr sz="44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/>
              <a:t>как индикаторы массы</a:t>
            </a:r>
            <a:endParaRPr sz="4400"/>
          </a:p>
        </p:txBody>
      </p:sp>
      <p:sp>
        <p:nvSpPr>
          <p:cNvPr id="191" name="Google Shape;191;p15"/>
          <p:cNvSpPr txBox="1"/>
          <p:nvPr/>
        </p:nvSpPr>
        <p:spPr>
          <a:xfrm>
            <a:off x="457200" y="1587500"/>
            <a:ext cx="38862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Спектральная температура скопления как функция его массы:</a:t>
            </a:r>
            <a:endParaRPr/>
          </a:p>
        </p:txBody>
      </p:sp>
      <p:sp>
        <p:nvSpPr>
          <p:cNvPr id="192" name="Google Shape;192;p15"/>
          <p:cNvSpPr txBox="1"/>
          <p:nvPr/>
        </p:nvSpPr>
        <p:spPr>
          <a:xfrm>
            <a:off x="4908550" y="1587500"/>
            <a:ext cx="38862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Средняя энергия спектра скопления как функция его массы:</a:t>
            </a:r>
            <a:endParaRPr/>
          </a:p>
        </p:txBody>
      </p:sp>
      <p:pic>
        <p:nvPicPr>
          <p:cNvPr id="193" name="Google Shape;1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50" y="2227400"/>
            <a:ext cx="4210050" cy="426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2925" y="2229775"/>
            <a:ext cx="4410075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"/>
          <p:cNvSpPr txBox="1"/>
          <p:nvPr>
            <p:ph type="title"/>
          </p:nvPr>
        </p:nvSpPr>
        <p:spPr>
          <a:xfrm>
            <a:off x="457200" y="1158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Скопления галактик</a:t>
            </a:r>
            <a:endParaRPr/>
          </a:p>
        </p:txBody>
      </p:sp>
      <p:sp>
        <p:nvSpPr>
          <p:cNvPr id="57" name="Google Shape;57;p2"/>
          <p:cNvSpPr txBox="1"/>
          <p:nvPr/>
        </p:nvSpPr>
        <p:spPr>
          <a:xfrm>
            <a:off x="250825" y="5876925"/>
            <a:ext cx="432117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IDCS J1426.5+3508</a:t>
            </a:r>
            <a:endParaRPr/>
          </a:p>
        </p:txBody>
      </p:sp>
      <p:sp>
        <p:nvSpPr>
          <p:cNvPr id="58" name="Google Shape;58;p2"/>
          <p:cNvSpPr/>
          <p:nvPr/>
        </p:nvSpPr>
        <p:spPr>
          <a:xfrm>
            <a:off x="3471862" y="3665537"/>
            <a:ext cx="184150" cy="3667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9" name="Google Shape;5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87900" y="1508125"/>
            <a:ext cx="4186237" cy="4297362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"/>
          <p:cNvSpPr txBox="1"/>
          <p:nvPr/>
        </p:nvSpPr>
        <p:spPr>
          <a:xfrm>
            <a:off x="7451725" y="6524625"/>
            <a:ext cx="1692275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esahubble.org</a:t>
            </a:r>
            <a:endParaRPr/>
          </a:p>
        </p:txBody>
      </p:sp>
      <p:sp>
        <p:nvSpPr>
          <p:cNvPr id="61" name="Google Shape;61;p2"/>
          <p:cNvSpPr txBox="1"/>
          <p:nvPr/>
        </p:nvSpPr>
        <p:spPr>
          <a:xfrm>
            <a:off x="4787900" y="5876925"/>
            <a:ext cx="4176712" cy="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MACSJ0138.0-2155</a:t>
            </a:r>
            <a:endParaRPr/>
          </a:p>
        </p:txBody>
      </p:sp>
      <p:pic>
        <p:nvPicPr>
          <p:cNvPr id="62" name="Google Shape;6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825" y="1508125"/>
            <a:ext cx="4321175" cy="432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"/>
          <p:cNvSpPr txBox="1"/>
          <p:nvPr/>
        </p:nvSpPr>
        <p:spPr>
          <a:xfrm>
            <a:off x="457200" y="-73025"/>
            <a:ext cx="8229600" cy="1236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6800" lIns="90000" spcFirstLastPara="1" rIns="90000" wrap="square" tIns="46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b="0" i="0" lang="en-US" sz="4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Заключение</a:t>
            </a:r>
            <a:endParaRPr/>
          </a:p>
        </p:txBody>
      </p:sp>
      <p:sp>
        <p:nvSpPr>
          <p:cNvPr id="200" name="Google Shape;200;p16"/>
          <p:cNvSpPr txBox="1"/>
          <p:nvPr/>
        </p:nvSpPr>
        <p:spPr>
          <a:xfrm>
            <a:off x="75" y="1154100"/>
            <a:ext cx="9144000" cy="5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4127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AutoNum type="arabicPeriod"/>
            </a:pPr>
            <a:r>
              <a:rPr b="0" i="0" lang="en-US" sz="29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Создан архив</a:t>
            </a:r>
            <a:r>
              <a:rPr lang="en-US" sz="2900"/>
              <a:t> изображений и</a:t>
            </a:r>
            <a:r>
              <a:rPr b="0" i="0" lang="en-US" sz="29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спектров массивных скоплений из симуляций Magneticum</a:t>
            </a:r>
            <a:endParaRPr sz="29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/>
              <a:t>Для выборки из 84 скоплений с </a:t>
            </a:r>
            <a:r>
              <a:rPr i="1" lang="en-US" sz="1800">
                <a:solidFill>
                  <a:schemeClr val="dk1"/>
                </a:solidFill>
              </a:rPr>
              <a:t>M</a:t>
            </a:r>
            <a:r>
              <a:rPr baseline="-25000" i="1" lang="en-US" sz="1800">
                <a:solidFill>
                  <a:schemeClr val="dk1"/>
                </a:solidFill>
              </a:rPr>
              <a:t>500</a:t>
            </a:r>
            <a:r>
              <a:rPr i="1" lang="en-US" sz="1800">
                <a:solidFill>
                  <a:schemeClr val="dk1"/>
                </a:solidFill>
              </a:rPr>
              <a:t> &gt; 10</a:t>
            </a:r>
            <a:r>
              <a:rPr baseline="30000" i="1" lang="en-US" sz="1800">
                <a:solidFill>
                  <a:schemeClr val="dk1"/>
                </a:solidFill>
              </a:rPr>
              <a:t>14</a:t>
            </a:r>
            <a:r>
              <a:rPr i="1" lang="en-US" sz="1800">
                <a:solidFill>
                  <a:schemeClr val="dk1"/>
                </a:solidFill>
              </a:rPr>
              <a:t> M</a:t>
            </a:r>
            <a:r>
              <a:rPr baseline="-25000" i="1" lang="en-US" sz="1800">
                <a:solidFill>
                  <a:schemeClr val="dk1"/>
                </a:solidFill>
              </a:rPr>
              <a:t>sun </a:t>
            </a:r>
            <a:r>
              <a:rPr i="1" lang="en-US" sz="1800">
                <a:solidFill>
                  <a:schemeClr val="dk1"/>
                </a:solidFill>
              </a:rPr>
              <a:t>показано, что средняя энергия рентгеновского спектра является устойчивым индикатором:</a:t>
            </a:r>
            <a:endParaRPr i="1" sz="18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…температуры: </a:t>
            </a:r>
            <a:r>
              <a:rPr lang="en-US" sz="3000">
                <a:highlight>
                  <a:srgbClr val="F4CCCC"/>
                </a:highlight>
              </a:rPr>
              <a:t>функция с ошибками</a:t>
            </a:r>
            <a:endParaRPr sz="3000">
              <a:highlight>
                <a:srgbClr val="F4CCCC"/>
              </a:highlight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0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AutoNum type="arabicPeriod"/>
            </a:pPr>
            <a:r>
              <a:rPr lang="en-US" sz="3000"/>
              <a:t>… массы: </a:t>
            </a:r>
            <a:r>
              <a:rPr lang="en-US" sz="3000">
                <a:solidFill>
                  <a:schemeClr val="dk1"/>
                </a:solidFill>
              </a:rPr>
              <a:t> </a:t>
            </a:r>
            <a:r>
              <a:rPr lang="en-US" sz="3000">
                <a:solidFill>
                  <a:schemeClr val="dk1"/>
                </a:solidFill>
                <a:highlight>
                  <a:srgbClr val="F4CCCC"/>
                </a:highlight>
              </a:rPr>
              <a:t>функция с ошибками</a:t>
            </a:r>
            <a:endParaRPr sz="3000">
              <a:solidFill>
                <a:schemeClr val="dk1"/>
              </a:solidFill>
              <a:highlight>
                <a:srgbClr val="F4CCCC"/>
              </a:highlight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highlight>
                <a:srgbClr val="F4CCCC"/>
              </a:highlight>
            </a:endParaRPr>
          </a:p>
          <a:p>
            <a:pPr indent="-4191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AutoNum type="arabicPeriod"/>
            </a:pPr>
            <a:r>
              <a:rPr lang="en-US" sz="3000">
                <a:solidFill>
                  <a:schemeClr val="dk1"/>
                </a:solidFill>
              </a:rPr>
              <a:t>Предложенный метод позволяет минимизировать трудности, связанные с выбором модели для аппроксимации спектров</a:t>
            </a:r>
            <a:endParaRPr sz="3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highlight>
                <a:srgbClr val="F4CCCC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highlight>
                <a:srgbClr val="F4CCCC"/>
              </a:highlight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7512" y="1757362"/>
            <a:ext cx="1571625" cy="706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1337" y="3994150"/>
            <a:ext cx="3657600" cy="1176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0687" y="5257800"/>
            <a:ext cx="3886200" cy="534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301875" y="1828800"/>
            <a:ext cx="1949450" cy="58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971800" y="457200"/>
            <a:ext cx="4395787" cy="871537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18"/>
          <p:cNvSpPr txBox="1"/>
          <p:nvPr/>
        </p:nvSpPr>
        <p:spPr>
          <a:xfrm>
            <a:off x="2466975" y="3200400"/>
            <a:ext cx="2057400" cy="457200"/>
          </a:xfrm>
          <a:prstGeom prst="rect">
            <a:avLst/>
          </a:prstGeom>
          <a:noFill/>
          <a:ln>
            <a:noFill/>
          </a:ln>
        </p:spPr>
        <p:txBody>
          <a:bodyPr anchorCtr="1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Z – пространственное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распределение металличности</a:t>
            </a:r>
            <a:endParaRPr/>
          </a:p>
        </p:txBody>
      </p:sp>
      <p:pic>
        <p:nvPicPr>
          <p:cNvPr id="212" name="Google Shape;212;p1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52400" y="223837"/>
            <a:ext cx="8839200" cy="12557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1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825625" y="2590800"/>
            <a:ext cx="3046412" cy="658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18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220662" y="2619375"/>
            <a:ext cx="1768475" cy="544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8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4419600" y="1708150"/>
            <a:ext cx="4724400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/>
          <p:nvPr/>
        </p:nvSpPr>
        <p:spPr>
          <a:xfrm>
            <a:off x="2030412" y="2574925"/>
            <a:ext cx="5473700" cy="4000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812" y="1125537"/>
            <a:ext cx="8588375" cy="523081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/>
          <p:nvPr/>
        </p:nvSpPr>
        <p:spPr>
          <a:xfrm>
            <a:off x="4343400" y="5943600"/>
            <a:ext cx="914400" cy="457200"/>
          </a:xfrm>
          <a:prstGeom prst="roundRect">
            <a:avLst>
              <a:gd fmla="val 3600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3"/>
          <p:cNvSpPr txBox="1"/>
          <p:nvPr/>
        </p:nvSpPr>
        <p:spPr>
          <a:xfrm>
            <a:off x="4432300" y="5849925"/>
            <a:ext cx="703800" cy="11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b="1" i="0" lang="en-US" sz="66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/>
          </a:p>
        </p:txBody>
      </p:sp>
      <p:sp>
        <p:nvSpPr>
          <p:cNvPr id="72" name="Google Shape;72;p3"/>
          <p:cNvSpPr txBox="1"/>
          <p:nvPr/>
        </p:nvSpPr>
        <p:spPr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Температура газа в скоплениях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737" y="2586037"/>
            <a:ext cx="3800474" cy="3814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79912" y="2057400"/>
            <a:ext cx="4741862" cy="4741862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4"/>
          <p:cNvSpPr txBox="1"/>
          <p:nvPr/>
        </p:nvSpPr>
        <p:spPr>
          <a:xfrm>
            <a:off x="4526150" y="1236675"/>
            <a:ext cx="4671900" cy="12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900"/>
              <a:t>(x,y), z, R</a:t>
            </a:r>
            <a:r>
              <a:rPr baseline="-25000" lang="en-US" sz="1900"/>
              <a:t>500</a:t>
            </a:r>
            <a:r>
              <a:rPr lang="en-US" sz="1900"/>
              <a:t>, M</a:t>
            </a:r>
            <a:r>
              <a:rPr baseline="-25000" lang="en-US" sz="1900"/>
              <a:t>500</a:t>
            </a:r>
            <a:r>
              <a:rPr lang="en-US" sz="1900"/>
              <a:t>, T</a:t>
            </a:r>
            <a:r>
              <a:rPr baseline="-25000" lang="en-US" sz="1900"/>
              <a:t>500</a:t>
            </a:r>
            <a:r>
              <a:rPr lang="en-US" sz="1900"/>
              <a:t>, L</a:t>
            </a:r>
            <a:r>
              <a:rPr baseline="-25000" lang="en-US" sz="1900"/>
              <a:t>x500</a:t>
            </a:r>
            <a:r>
              <a:rPr lang="en-US" sz="1900"/>
              <a:t> etc.</a:t>
            </a:r>
            <a:endParaRPr sz="1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900"/>
              <a:t> </a:t>
            </a:r>
            <a:endParaRPr sz="19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900"/>
              <a:t>Sample: </a:t>
            </a:r>
            <a:r>
              <a:rPr lang="en-US" sz="1900">
                <a:solidFill>
                  <a:schemeClr val="dk1"/>
                </a:solidFill>
              </a:rPr>
              <a:t>84 clusters with M</a:t>
            </a:r>
            <a:r>
              <a:rPr baseline="-25000" lang="en-US" sz="1900">
                <a:solidFill>
                  <a:schemeClr val="dk1"/>
                </a:solidFill>
              </a:rPr>
              <a:t>500</a:t>
            </a:r>
            <a:r>
              <a:rPr lang="en-US" sz="1900">
                <a:solidFill>
                  <a:schemeClr val="dk1"/>
                </a:solidFill>
              </a:rPr>
              <a:t> &gt; 10</a:t>
            </a:r>
            <a:r>
              <a:rPr baseline="30000" lang="en-US" sz="1900">
                <a:solidFill>
                  <a:schemeClr val="dk1"/>
                </a:solidFill>
              </a:rPr>
              <a:t>14</a:t>
            </a:r>
            <a:r>
              <a:rPr lang="en-US" sz="1900">
                <a:solidFill>
                  <a:schemeClr val="dk1"/>
                </a:solidFill>
              </a:rPr>
              <a:t> M</a:t>
            </a:r>
            <a:r>
              <a:rPr baseline="-25000" lang="en-US" sz="1900">
                <a:solidFill>
                  <a:schemeClr val="dk1"/>
                </a:solidFill>
              </a:rPr>
              <a:t>sun</a:t>
            </a:r>
            <a:endParaRPr sz="1900"/>
          </a:p>
        </p:txBody>
      </p:sp>
      <p:sp>
        <p:nvSpPr>
          <p:cNvPr id="81" name="Google Shape;81;p4"/>
          <p:cNvSpPr txBox="1"/>
          <p:nvPr/>
        </p:nvSpPr>
        <p:spPr>
          <a:xfrm>
            <a:off x="149750" y="1100150"/>
            <a:ext cx="4147800" cy="14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Hirschmann et al. (2014), </a:t>
            </a:r>
            <a:r>
              <a:rPr i="1" lang="en-US" sz="1600"/>
              <a:t>magneticum.org</a:t>
            </a:r>
            <a:endParaRPr i="1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Box2/hr: (352 Mpc/h)</a:t>
            </a:r>
            <a:r>
              <a:rPr baseline="30000" lang="en-US" sz="1600"/>
              <a:t>3</a:t>
            </a:r>
            <a:r>
              <a:rPr lang="en-US" sz="1600"/>
              <a:t>, 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2*1584</a:t>
            </a:r>
            <a:r>
              <a:rPr baseline="30000" lang="en-US" sz="1600">
                <a:solidFill>
                  <a:schemeClr val="dk1"/>
                </a:solidFill>
              </a:rPr>
              <a:t>3 </a:t>
            </a:r>
            <a:r>
              <a:rPr lang="en-US" sz="1600">
                <a:solidFill>
                  <a:schemeClr val="dk1"/>
                </a:solidFill>
              </a:rPr>
              <a:t>particles,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m</a:t>
            </a:r>
            <a:r>
              <a:rPr baseline="-25000" lang="en-US" sz="1600">
                <a:solidFill>
                  <a:schemeClr val="dk1"/>
                </a:solidFill>
              </a:rPr>
              <a:t>DM </a:t>
            </a:r>
            <a:r>
              <a:rPr lang="en-US" sz="1600">
                <a:solidFill>
                  <a:schemeClr val="dk1"/>
                </a:solidFill>
              </a:rPr>
              <a:t>= 6.9 × 10</a:t>
            </a:r>
            <a:r>
              <a:rPr baseline="30000" lang="en-US" sz="1600">
                <a:solidFill>
                  <a:schemeClr val="dk1"/>
                </a:solidFill>
              </a:rPr>
              <a:t>8</a:t>
            </a:r>
            <a:r>
              <a:rPr lang="en-US" sz="1600">
                <a:solidFill>
                  <a:schemeClr val="dk1"/>
                </a:solidFill>
              </a:rPr>
              <a:t> M</a:t>
            </a:r>
            <a:r>
              <a:rPr baseline="-25000" lang="en-US" sz="1600">
                <a:solidFill>
                  <a:schemeClr val="dk1"/>
                </a:solidFill>
              </a:rPr>
              <a:t>sun</a:t>
            </a:r>
            <a:r>
              <a:rPr lang="en-US" sz="1600">
                <a:solidFill>
                  <a:schemeClr val="dk1"/>
                </a:solidFill>
              </a:rPr>
              <a:t>/h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m</a:t>
            </a:r>
            <a:r>
              <a:rPr baseline="-25000" lang="en-US" sz="1600">
                <a:solidFill>
                  <a:schemeClr val="dk1"/>
                </a:solidFill>
              </a:rPr>
              <a:t>gas </a:t>
            </a:r>
            <a:r>
              <a:rPr lang="en-US" sz="1600">
                <a:solidFill>
                  <a:schemeClr val="dk1"/>
                </a:solidFill>
              </a:rPr>
              <a:t>= 1.4 × 10</a:t>
            </a:r>
            <a:r>
              <a:rPr baseline="30000" lang="en-US" sz="1600">
                <a:solidFill>
                  <a:schemeClr val="dk1"/>
                </a:solidFill>
              </a:rPr>
              <a:t>8</a:t>
            </a:r>
            <a:r>
              <a:rPr lang="en-US" sz="1600">
                <a:solidFill>
                  <a:schemeClr val="dk1"/>
                </a:solidFill>
              </a:rPr>
              <a:t> M</a:t>
            </a:r>
            <a:r>
              <a:rPr baseline="-25000" lang="en-US" sz="1600">
                <a:solidFill>
                  <a:schemeClr val="dk1"/>
                </a:solidFill>
              </a:rPr>
              <a:t>sun</a:t>
            </a:r>
            <a:r>
              <a:rPr lang="en-US" sz="1600">
                <a:solidFill>
                  <a:schemeClr val="dk1"/>
                </a:solidFill>
              </a:rPr>
              <a:t>/h</a:t>
            </a:r>
            <a:endParaRPr sz="1600"/>
          </a:p>
        </p:txBody>
      </p:sp>
      <p:sp>
        <p:nvSpPr>
          <p:cNvPr id="82" name="Google Shape;82;p4"/>
          <p:cNvSpPr txBox="1"/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Симуляции Magneticum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1b9ba31df_0_13"/>
          <p:cNvSpPr txBox="1"/>
          <p:nvPr>
            <p:ph type="title"/>
          </p:nvPr>
        </p:nvSpPr>
        <p:spPr>
          <a:xfrm>
            <a:off x="0" y="30480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/>
              <a:t>Масштабные соотношения</a:t>
            </a:r>
            <a:endParaRPr sz="4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/>
              <a:t>?</a:t>
            </a:r>
            <a:endParaRPr sz="4400"/>
          </a:p>
        </p:txBody>
      </p:sp>
      <p:pic>
        <p:nvPicPr>
          <p:cNvPr id="90" name="Google Shape;90;g2a1b9ba31df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62050"/>
            <a:ext cx="9144000" cy="40957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g2a1b9ba31df_0_13"/>
          <p:cNvSpPr txBox="1"/>
          <p:nvPr/>
        </p:nvSpPr>
        <p:spPr>
          <a:xfrm>
            <a:off x="2953500" y="6094325"/>
            <a:ext cx="3237000" cy="5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Vikhlinin et al. (2009), </a:t>
            </a:r>
            <a:r>
              <a:rPr lang="en-US"/>
              <a:t>Churazov, Vikhlinin, Sunyaev (2015)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49287" y="-520700"/>
            <a:ext cx="9967913" cy="7974012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5"/>
          <p:cNvSpPr txBox="1"/>
          <p:nvPr>
            <p:ph type="title"/>
          </p:nvPr>
        </p:nvSpPr>
        <p:spPr>
          <a:xfrm>
            <a:off x="457200" y="203200"/>
            <a:ext cx="8229600" cy="11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28425">
            <a:noAutofit/>
          </a:bodyPr>
          <a:lstStyle/>
          <a:p>
            <a:pPr indent="0" lvl="0" marL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Скопления галактик и списки фотонов</a:t>
            </a:r>
            <a:endParaRPr/>
          </a:p>
        </p:txBody>
      </p:sp>
      <p:sp>
        <p:nvSpPr>
          <p:cNvPr id="98" name="Google Shape;98;p5"/>
          <p:cNvSpPr txBox="1"/>
          <p:nvPr/>
        </p:nvSpPr>
        <p:spPr>
          <a:xfrm>
            <a:off x="-160725" y="6022450"/>
            <a:ext cx="9358500" cy="6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highlight>
                  <a:srgbClr val="B6D7A8"/>
                </a:highlight>
              </a:rPr>
              <a:t>Green planes</a:t>
            </a:r>
            <a:r>
              <a:rPr b="1" lang="en-US" sz="1600"/>
              <a:t> are borders of photons’ </a:t>
            </a:r>
            <a:r>
              <a:rPr b="1" lang="en-US" sz="1600"/>
              <a:t>snapshots</a:t>
            </a:r>
            <a:r>
              <a:rPr b="1" lang="en-US" sz="1600"/>
              <a:t>, </a:t>
            </a:r>
            <a:r>
              <a:rPr b="1" lang="en-US" sz="1600">
                <a:highlight>
                  <a:srgbClr val="F4CCCC"/>
                </a:highlight>
              </a:rPr>
              <a:t>red planes</a:t>
            </a:r>
            <a:r>
              <a:rPr b="1" lang="en-US" sz="1600"/>
              <a:t> correspond to their centers.</a:t>
            </a:r>
            <a:endParaRPr b="1"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highlight>
                  <a:srgbClr val="C9DAF8"/>
                </a:highlight>
              </a:rPr>
              <a:t>Blue dots</a:t>
            </a:r>
            <a:r>
              <a:rPr b="1" lang="en-US" sz="1600"/>
              <a:t> are clusters, black circles have R=R</a:t>
            </a:r>
            <a:r>
              <a:rPr b="1" baseline="-25000" lang="en-US" sz="1600"/>
              <a:t>500</a:t>
            </a:r>
            <a:r>
              <a:rPr b="1" lang="en-US" sz="1600">
                <a:solidFill>
                  <a:srgbClr val="040C28"/>
                </a:solidFill>
              </a:rPr>
              <a:t>×20 (for visibility).</a:t>
            </a:r>
            <a:endParaRPr b="1"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5187" y="69850"/>
            <a:ext cx="3175000" cy="270986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6"/>
          <p:cNvSpPr txBox="1"/>
          <p:nvPr/>
        </p:nvSpPr>
        <p:spPr>
          <a:xfrm>
            <a:off x="4164012" y="603250"/>
            <a:ext cx="4572000" cy="1736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Инструмент: SRG/eROSITA TM1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Экспозиция: 10 ks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Модель:</a:t>
            </a:r>
            <a:r>
              <a:rPr b="0" i="1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phabs*apec</a:t>
            </a: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N</a:t>
            </a:r>
            <a:r>
              <a:rPr b="0" baseline="-2500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= 10</a:t>
            </a:r>
            <a:r>
              <a:rPr b="0" baseline="3000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cm</a:t>
            </a:r>
            <a:r>
              <a:rPr b="0" baseline="3000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-2</a:t>
            </a:r>
            <a:r>
              <a:rPr b="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Z = 0.3∙Z</a:t>
            </a:r>
            <a:r>
              <a:rPr b="0" baseline="-25000" i="0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☉</a:t>
            </a:r>
            <a:r>
              <a:rPr b="0" i="1" lang="en-US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105" name="Google Shape;105;p6"/>
          <p:cNvSpPr txBox="1"/>
          <p:nvPr/>
        </p:nvSpPr>
        <p:spPr>
          <a:xfrm>
            <a:off x="4114800" y="-287337"/>
            <a:ext cx="5029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Аппроксимация спектров</a:t>
            </a:r>
            <a:endParaRPr/>
          </a:p>
        </p:txBody>
      </p:sp>
      <p:pic>
        <p:nvPicPr>
          <p:cNvPr id="106" name="Google Shape;10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15037" y="1833562"/>
            <a:ext cx="1784351" cy="78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2912" y="2611437"/>
            <a:ext cx="8258175" cy="4246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2a1b9ba31df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1625" y="71437"/>
            <a:ext cx="4419600" cy="662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2a1b9ba31df_0_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9350" y="1784550"/>
            <a:ext cx="4117975" cy="411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" y="149750"/>
            <a:ext cx="4392975" cy="6630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041750"/>
            <a:ext cx="4217300" cy="421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I_THEME_TEMPLATE_DESIGN">
  <a:themeElements>
    <a:clrScheme name="POI_THEME_TEMPLATE_DESIGN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OI_THEME_TEMPLATE_DESIGN">
  <a:themeElements>
    <a:clrScheme name="POI_THEME_TEMPLATE_DESIGN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CC99"/>
      </a:accent4>
      <a:accent5>
        <a:srgbClr val="3333CC"/>
      </a:accent5>
      <a:accent6>
        <a:srgbClr val="FFFFFF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2023-04-16T16:43:07Z</dcterms:created>
  <dc:creator>Лёша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